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o-RO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o-R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90AAD47-53AE-440D-9D3C-7C62C7DADBB3}" type="datetimeFigureOut">
              <a:rPr lang="ro-RO" smtClean="0"/>
              <a:pPr/>
              <a:t>18.02.2014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o-RO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Concurs de creativitate</a:t>
            </a:r>
          </a:p>
          <a:p>
            <a:r>
              <a:rPr lang="ro-RO" dirty="0" smtClean="0"/>
              <a:t>2014</a:t>
            </a:r>
            <a:endParaRPr lang="ro-R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Concursul județean de informatică ”InfoGim”</a:t>
            </a:r>
            <a:endParaRPr lang="ro-RO" dirty="0"/>
          </a:p>
        </p:txBody>
      </p:sp>
      <p:pic>
        <p:nvPicPr>
          <p:cNvPr id="6" name="Picture 5" descr="SANY0814.JPG"/>
          <p:cNvPicPr>
            <a:picLocks noChangeAspect="1"/>
          </p:cNvPicPr>
          <p:nvPr/>
        </p:nvPicPr>
        <p:blipFill>
          <a:blip r:embed="rId2" cstate="print"/>
          <a:srcRect t="18210"/>
          <a:stretch>
            <a:fillRect/>
          </a:stretch>
        </p:blipFill>
        <p:spPr>
          <a:xfrm>
            <a:off x="658690" y="3573016"/>
            <a:ext cx="7945758" cy="3284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Organizare 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503920" cy="5256584"/>
          </a:xfrm>
        </p:spPr>
        <p:txBody>
          <a:bodyPr>
            <a:normAutofit lnSpcReduction="10000"/>
          </a:bodyPr>
          <a:lstStyle/>
          <a:p>
            <a:pPr lvl="0"/>
            <a:r>
              <a:rPr lang="it-IT" b="1" dirty="0" smtClean="0"/>
              <a:t>Data de desfășurare: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o-RO" b="1" i="1" dirty="0" smtClean="0">
                <a:solidFill>
                  <a:schemeClr val="accent1">
                    <a:lumMod val="75000"/>
                  </a:schemeClr>
                </a:solidFill>
              </a:rPr>
              <a:t>16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o-RO" b="1" i="1" dirty="0" smtClean="0">
                <a:solidFill>
                  <a:schemeClr val="accent1">
                    <a:lumMod val="75000"/>
                  </a:schemeClr>
                </a:solidFill>
              </a:rPr>
              <a:t>MAI</a:t>
            </a:r>
            <a:r>
              <a:rPr lang="it-IT" i="1" dirty="0" smtClean="0">
                <a:solidFill>
                  <a:schemeClr val="accent1">
                    <a:lumMod val="75000"/>
                  </a:schemeClr>
                </a:solidFill>
              </a:rPr>
              <a:t> 201</a:t>
            </a:r>
            <a:r>
              <a:rPr lang="ro-RO" i="1" dirty="0" smtClean="0">
                <a:solidFill>
                  <a:schemeClr val="accent1">
                    <a:lumMod val="75000"/>
                  </a:schemeClr>
                </a:solidFill>
              </a:rPr>
              <a:t>4 </a:t>
            </a:r>
          </a:p>
          <a:p>
            <a:r>
              <a:rPr lang="ro-RO" b="1" dirty="0" smtClean="0"/>
              <a:t>Tema concursului:</a:t>
            </a:r>
            <a:r>
              <a:rPr lang="ro-RO" dirty="0" smtClean="0"/>
              <a:t> </a:t>
            </a:r>
          </a:p>
          <a:p>
            <a:pPr algn="ctr">
              <a:buNone/>
            </a:pPr>
            <a:r>
              <a:rPr lang="ro-RO" b="1" i="1" dirty="0" smtClean="0">
                <a:solidFill>
                  <a:schemeClr val="accent1">
                    <a:lumMod val="75000"/>
                  </a:schemeClr>
                </a:solidFill>
              </a:rPr>
              <a:t>”Expoziții </a:t>
            </a:r>
            <a:r>
              <a:rPr lang="ro-RO" b="1" i="1" dirty="0" smtClean="0">
                <a:solidFill>
                  <a:schemeClr val="accent1">
                    <a:lumMod val="75000"/>
                  </a:schemeClr>
                </a:solidFill>
              </a:rPr>
              <a:t>și muzee </a:t>
            </a:r>
            <a:r>
              <a:rPr lang="ro-RO" b="1" i="1" dirty="0" smtClean="0">
                <a:solidFill>
                  <a:schemeClr val="accent1">
                    <a:lumMod val="75000"/>
                  </a:schemeClr>
                </a:solidFill>
              </a:rPr>
              <a:t>timișene” </a:t>
            </a:r>
          </a:p>
          <a:p>
            <a:pPr>
              <a:buNone/>
            </a:pPr>
            <a:r>
              <a:rPr lang="ro-RO" dirty="0" smtClean="0"/>
              <a:t>   Tema a fost aleasă pentru a sărbători, în 18 mai,</a:t>
            </a:r>
          </a:p>
          <a:p>
            <a:pPr algn="ctr">
              <a:buNone/>
            </a:pPr>
            <a:r>
              <a:rPr lang="ro-RO" b="1" dirty="0" smtClean="0"/>
              <a:t>Ziua Internaţională </a:t>
            </a:r>
            <a:r>
              <a:rPr lang="ro-RO" b="1" dirty="0" smtClean="0"/>
              <a:t>a </a:t>
            </a:r>
            <a:r>
              <a:rPr lang="ro-RO" b="1" dirty="0" smtClean="0"/>
              <a:t>Muzeelor</a:t>
            </a:r>
          </a:p>
          <a:p>
            <a:r>
              <a:rPr lang="ro-RO" dirty="0" smtClean="0"/>
              <a:t>Aceasta a fost instituită </a:t>
            </a:r>
            <a:r>
              <a:rPr lang="ro-RO" dirty="0" smtClean="0"/>
              <a:t>în 1977 de către Consiliul Internaţional al Muzeelor -</a:t>
            </a:r>
            <a:r>
              <a:rPr lang="ro-RO" dirty="0" smtClean="0"/>
              <a:t>ICOM </a:t>
            </a:r>
            <a:r>
              <a:rPr lang="ro-RO" dirty="0" smtClean="0"/>
              <a:t>pentru a promova </a:t>
            </a:r>
            <a:r>
              <a:rPr lang="ro-RO" dirty="0" smtClean="0"/>
              <a:t>muzeele și </a:t>
            </a:r>
            <a:r>
              <a:rPr lang="ro-RO" dirty="0" smtClean="0"/>
              <a:t>a face cunoscută publicului larg activitatea şi rolul lor în viaţa societăţii </a:t>
            </a:r>
          </a:p>
          <a:p>
            <a:pPr lvl="0"/>
            <a:r>
              <a:rPr lang="it-IT" b="1" dirty="0" smtClean="0"/>
              <a:t>Locul</a:t>
            </a:r>
            <a:r>
              <a:rPr lang="it-IT" b="1" dirty="0" smtClean="0"/>
              <a:t> </a:t>
            </a:r>
            <a:r>
              <a:rPr lang="it-IT" b="1" dirty="0" smtClean="0"/>
              <a:t>de desfăşurare:</a:t>
            </a:r>
            <a:endParaRPr lang="ro-RO" b="1" dirty="0"/>
          </a:p>
          <a:p>
            <a:pPr algn="ctr">
              <a:buNone/>
            </a:pPr>
            <a:r>
              <a:rPr lang="pt-BR" i="1" dirty="0" smtClean="0"/>
              <a:t>LICEUL </a:t>
            </a:r>
            <a:r>
              <a:rPr lang="pt-BR" i="1" dirty="0">
                <a:solidFill>
                  <a:schemeClr val="accent1">
                    <a:lumMod val="75000"/>
                  </a:schemeClr>
                </a:solidFill>
              </a:rPr>
              <a:t>PEDAGOGIC “CARMEN SYLVA” </a:t>
            </a:r>
            <a:r>
              <a:rPr lang="pt-BR" i="1" dirty="0" smtClean="0">
                <a:solidFill>
                  <a:schemeClr val="accent1">
                    <a:lumMod val="75000"/>
                  </a:schemeClr>
                </a:solidFill>
              </a:rPr>
              <a:t>TIMIȘOARA</a:t>
            </a:r>
            <a:endParaRPr lang="ro-RO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ro-RO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 </a:t>
            </a:r>
            <a:r>
              <a:rPr lang="it-IT" dirty="0" smtClean="0"/>
              <a:t>Concursul reunește elevi și cadre didactice din județ în realizarea de schimburi de experiență și exemple de bună practică în domeniul informaticii</a:t>
            </a:r>
            <a:r>
              <a:rPr lang="ro-RO" dirty="0" smtClean="0"/>
              <a:t>.</a:t>
            </a:r>
          </a:p>
          <a:p>
            <a:pPr>
              <a:buNone/>
            </a:pPr>
            <a:endParaRPr lang="ro-RO" dirty="0" smtClean="0"/>
          </a:p>
          <a:p>
            <a:endParaRPr lang="ro-RO" dirty="0"/>
          </a:p>
        </p:txBody>
      </p:sp>
      <p:pic>
        <p:nvPicPr>
          <p:cNvPr id="6" name="Picture 5" descr="clasa3.jpg"/>
          <p:cNvPicPr>
            <a:picLocks noChangeAspect="1"/>
          </p:cNvPicPr>
          <p:nvPr/>
        </p:nvPicPr>
        <p:blipFill>
          <a:blip r:embed="rId2" cstate="print"/>
          <a:srcRect t="10227" b="20066"/>
          <a:stretch>
            <a:fillRect/>
          </a:stretch>
        </p:blipFill>
        <p:spPr>
          <a:xfrm>
            <a:off x="179512" y="3429000"/>
            <a:ext cx="8699031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P</a:t>
            </a:r>
            <a:r>
              <a:rPr lang="it-IT" sz="2800" dirty="0" smtClean="0"/>
              <a:t>articip</a:t>
            </a:r>
            <a:r>
              <a:rPr lang="ro-RO" sz="2800" dirty="0" smtClean="0"/>
              <a:t>anți:</a:t>
            </a:r>
            <a:r>
              <a:rPr lang="it-IT" sz="2800" dirty="0" smtClean="0"/>
              <a:t> elevi din clasele primare III-IV şi gimnaziale V-VIII </a:t>
            </a:r>
            <a:r>
              <a:rPr lang="ro-RO" sz="2800" dirty="0" smtClean="0"/>
              <a:t> după cum urmează</a:t>
            </a:r>
            <a:endParaRPr lang="ro-R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291264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dirty="0"/>
              <a:t> </a:t>
            </a:r>
            <a:endParaRPr lang="ro-RO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PRELUCRARI GRAFICE </a:t>
            </a:r>
            <a:r>
              <a:rPr lang="ro-RO" dirty="0"/>
              <a:t>(</a:t>
            </a:r>
            <a:r>
              <a:rPr lang="ro-RO" dirty="0" smtClean="0"/>
              <a:t>afiş, </a:t>
            </a:r>
            <a:r>
              <a:rPr lang="ro-RO" b="1" dirty="0" smtClean="0"/>
              <a:t> </a:t>
            </a:r>
            <a:r>
              <a:rPr lang="ro-RO" dirty="0" smtClean="0"/>
              <a:t>reclamă, pliant, poster, copertă/file de revistă)</a:t>
            </a:r>
            <a:endParaRPr lang="ro-RO" sz="3600" dirty="0"/>
          </a:p>
          <a:p>
            <a:pPr lvl="1"/>
            <a:r>
              <a:rPr lang="ro-RO" dirty="0"/>
              <a:t>Subsecțiunea 1 – clasele </a:t>
            </a:r>
            <a:r>
              <a:rPr lang="ro-RO" dirty="0" smtClean="0"/>
              <a:t>III-V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VI-VIII</a:t>
            </a:r>
            <a:endParaRPr lang="ro-RO" sz="3600" dirty="0" smtClean="0"/>
          </a:p>
          <a:p>
            <a:pPr lvl="0"/>
            <a:r>
              <a:rPr lang="ro-RO" b="1" dirty="0" smtClean="0">
                <a:solidFill>
                  <a:srgbClr val="C00000"/>
                </a:solidFill>
              </a:rPr>
              <a:t>FILME ȘI APLICAȚII WEB  </a:t>
            </a:r>
            <a:endParaRPr lang="ro-RO" dirty="0" smtClean="0"/>
          </a:p>
          <a:p>
            <a:pPr lvl="1"/>
            <a:r>
              <a:rPr lang="ro-RO" dirty="0" smtClean="0"/>
              <a:t>Secțiune unică clasele V-VIII</a:t>
            </a:r>
            <a:r>
              <a:rPr lang="ro-RO" dirty="0"/>
              <a:t> </a:t>
            </a:r>
            <a:endParaRPr lang="ro-RO" sz="3100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PREZENTĂRI </a:t>
            </a:r>
            <a:r>
              <a:rPr lang="ro-RO" b="1" dirty="0" smtClean="0"/>
              <a:t>(</a:t>
            </a:r>
            <a:r>
              <a:rPr lang="ro-RO" dirty="0" smtClean="0"/>
              <a:t>Power Point, Prezi, etc)</a:t>
            </a:r>
            <a:endParaRPr lang="ro-RO" sz="3600" dirty="0"/>
          </a:p>
          <a:p>
            <a:pPr lvl="1"/>
            <a:r>
              <a:rPr lang="ro-RO" dirty="0"/>
              <a:t>Subsecțiunea 1 – clasele III-IV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V-VI</a:t>
            </a:r>
            <a:r>
              <a:rPr lang="ro-RO" dirty="0"/>
              <a:t> </a:t>
            </a:r>
            <a:endParaRPr lang="ro-RO" sz="3600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CREARE DE PAGINI WEB SI SOFT</a:t>
            </a:r>
            <a:endParaRPr lang="ro-RO" sz="3600" b="1" dirty="0">
              <a:solidFill>
                <a:srgbClr val="C00000"/>
              </a:solidFill>
            </a:endParaRPr>
          </a:p>
          <a:p>
            <a:pPr lvl="1"/>
            <a:r>
              <a:rPr lang="ro-RO" dirty="0"/>
              <a:t>Subsecțiunea 1 – clasele V-VI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VII-VIII</a:t>
            </a:r>
            <a:endParaRPr lang="ro-RO" dirty="0"/>
          </a:p>
        </p:txBody>
      </p:sp>
      <p:pic>
        <p:nvPicPr>
          <p:cNvPr id="5" name="Picture 4" descr="PIC077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2348880"/>
            <a:ext cx="2411760" cy="43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Selecție participanți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err="1"/>
              <a:t>Elevii</a:t>
            </a:r>
            <a:r>
              <a:rPr lang="en-US" dirty="0"/>
              <a:t>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fi</a:t>
            </a:r>
            <a:r>
              <a:rPr lang="en-US" dirty="0"/>
              <a:t> </a:t>
            </a:r>
            <a:r>
              <a:rPr lang="en-US" dirty="0" err="1"/>
              <a:t>încrişi</a:t>
            </a:r>
            <a:r>
              <a:rPr lang="en-US" dirty="0"/>
              <a:t> de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profesori</a:t>
            </a:r>
            <a:r>
              <a:rPr lang="en-US" dirty="0"/>
              <a:t> </a:t>
            </a:r>
            <a:r>
              <a:rPr lang="en-US" dirty="0" err="1"/>
              <a:t>după</a:t>
            </a:r>
            <a:r>
              <a:rPr lang="en-US" dirty="0"/>
              <a:t> o </a:t>
            </a:r>
            <a:r>
              <a:rPr lang="en-US" dirty="0" err="1">
                <a:solidFill>
                  <a:srgbClr val="C00000"/>
                </a:solidFill>
              </a:rPr>
              <a:t>prealabilă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 smtClean="0">
                <a:solidFill>
                  <a:srgbClr val="C00000"/>
                </a:solidFill>
              </a:rPr>
              <a:t>selecţie</a:t>
            </a:r>
            <a:endParaRPr lang="ro-RO" dirty="0" smtClean="0">
              <a:solidFill>
                <a:srgbClr val="C00000"/>
              </a:solidFill>
            </a:endParaRPr>
          </a:p>
          <a:p>
            <a:pPr algn="just"/>
            <a:r>
              <a:rPr lang="it-IT" dirty="0"/>
              <a:t>Criteriile de selecţie şi de evaluare aplicate în concurs sunt: </a:t>
            </a:r>
            <a:r>
              <a:rPr lang="ro-RO" b="1" i="1" dirty="0" smtClean="0">
                <a:solidFill>
                  <a:srgbClr val="0070C0"/>
                </a:solidFill>
              </a:rPr>
              <a:t>conținutul lucrărilor, </a:t>
            </a:r>
            <a:r>
              <a:rPr lang="it-IT" b="1" i="1" dirty="0" smtClean="0">
                <a:solidFill>
                  <a:srgbClr val="0070C0"/>
                </a:solidFill>
              </a:rPr>
              <a:t>complexitatea </a:t>
            </a:r>
            <a:r>
              <a:rPr lang="it-IT" b="1" i="1" dirty="0">
                <a:solidFill>
                  <a:srgbClr val="0070C0"/>
                </a:solidFill>
              </a:rPr>
              <a:t>aplicaţiei, capacitatea de analiză şi sinteză, claritatea expunerii, capacitatea de a formula răspunsuri la întrebările profesorilor evaluatori, estetica lucrărilor, adecvarea la specificul problemei, interactivitatea, originalitatea </a:t>
            </a:r>
            <a:r>
              <a:rPr lang="it-IT" i="1" dirty="0">
                <a:solidFill>
                  <a:srgbClr val="C00000"/>
                </a:solidFill>
              </a:rPr>
              <a:t>(lucrările copiate se descalifică)</a:t>
            </a:r>
            <a:r>
              <a:rPr lang="it-IT" i="1" dirty="0"/>
              <a:t> şi </a:t>
            </a:r>
            <a:r>
              <a:rPr lang="it-IT" b="1" i="1" dirty="0">
                <a:solidFill>
                  <a:srgbClr val="0070C0"/>
                </a:solidFill>
              </a:rPr>
              <a:t>finalitatea</a:t>
            </a:r>
            <a:r>
              <a:rPr lang="it-IT" dirty="0"/>
              <a:t>.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158</TotalTime>
  <Words>172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Concursul județean de informatică ”InfoGim”</vt:lpstr>
      <vt:lpstr>Organizare </vt:lpstr>
      <vt:lpstr>Slide 3</vt:lpstr>
      <vt:lpstr>Participanți: elevi din clasele primare III-IV şi gimnaziale V-VIII  după cum urmează</vt:lpstr>
      <vt:lpstr>Selecție participanți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Concursul județean de informatică ”InfoGim”</dc:title>
  <dc:creator>Tatiana</dc:creator>
  <cp:lastModifiedBy>Tatiana</cp:lastModifiedBy>
  <cp:revision>25</cp:revision>
  <dcterms:created xsi:type="dcterms:W3CDTF">2012-01-27T07:41:42Z</dcterms:created>
  <dcterms:modified xsi:type="dcterms:W3CDTF">2014-02-18T17:23:07Z</dcterms:modified>
</cp:coreProperties>
</file>